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EE6D-0261-47FB-950B-787BD46F3345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9DC2-F661-4FE7-A94E-09C94996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EE6D-0261-47FB-950B-787BD46F3345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9DC2-F661-4FE7-A94E-09C94996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30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EE6D-0261-47FB-950B-787BD46F3345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9DC2-F661-4FE7-A94E-09C94996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61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EE6D-0261-47FB-950B-787BD46F3345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9DC2-F661-4FE7-A94E-09C94996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78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EE6D-0261-47FB-950B-787BD46F3345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9DC2-F661-4FE7-A94E-09C94996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29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EE6D-0261-47FB-950B-787BD46F3345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9DC2-F661-4FE7-A94E-09C94996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41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EE6D-0261-47FB-950B-787BD46F3345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9DC2-F661-4FE7-A94E-09C94996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EE6D-0261-47FB-950B-787BD46F3345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9DC2-F661-4FE7-A94E-09C94996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42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EE6D-0261-47FB-950B-787BD46F3345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9DC2-F661-4FE7-A94E-09C94996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3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EE6D-0261-47FB-950B-787BD46F3345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9DC2-F661-4FE7-A94E-09C94996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54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EE6D-0261-47FB-950B-787BD46F3345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9DC2-F661-4FE7-A94E-09C94996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7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EEE6D-0261-47FB-950B-787BD46F3345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59DC2-F661-4FE7-A94E-09C94996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2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8600"/>
            <a:ext cx="7543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Faculty Senate Benefits Committee Report 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November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2014</a:t>
            </a:r>
          </a:p>
          <a:p>
            <a:pPr algn="ctr"/>
            <a:endParaRPr lang="en-US" sz="2800" dirty="0"/>
          </a:p>
          <a:p>
            <a:r>
              <a:rPr lang="en-US" sz="2800" dirty="0" smtClean="0"/>
              <a:t>Committee Members</a:t>
            </a:r>
          </a:p>
          <a:p>
            <a:endParaRPr lang="en-US" sz="2800" dirty="0"/>
          </a:p>
          <a:p>
            <a:r>
              <a:rPr lang="en-US" sz="2800" dirty="0" smtClean="0"/>
              <a:t>B. Harrison	Chair</a:t>
            </a:r>
          </a:p>
          <a:p>
            <a:r>
              <a:rPr lang="en-US" sz="2800" dirty="0" smtClean="0"/>
              <a:t>S. Sessions</a:t>
            </a:r>
          </a:p>
          <a:p>
            <a:r>
              <a:rPr lang="en-US" sz="2800" dirty="0" smtClean="0"/>
              <a:t>B. </a:t>
            </a:r>
            <a:r>
              <a:rPr lang="en-US" sz="2800" dirty="0" err="1" smtClean="0"/>
              <a:t>Borchers</a:t>
            </a:r>
            <a:endParaRPr lang="en-US" sz="2800" dirty="0" smtClean="0"/>
          </a:p>
          <a:p>
            <a:r>
              <a:rPr lang="en-US" sz="2800" dirty="0" smtClean="0"/>
              <a:t>R. </a:t>
            </a:r>
            <a:r>
              <a:rPr lang="en-US" sz="2800" dirty="0" err="1" smtClean="0"/>
              <a:t>Aitbayev</a:t>
            </a:r>
            <a:endParaRPr lang="en-US" sz="2800" dirty="0" smtClean="0"/>
          </a:p>
          <a:p>
            <a:endParaRPr lang="en-US" sz="2800" dirty="0"/>
          </a:p>
          <a:p>
            <a:pPr marL="514350" indent="-514350">
              <a:buAutoNum type="alphaUcPeriod"/>
            </a:pPr>
            <a:r>
              <a:rPr lang="en-US" sz="2800" dirty="0" smtClean="0"/>
              <a:t>Hewitt 		Retiree’s rep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M. </a:t>
            </a:r>
            <a:r>
              <a:rPr lang="en-US" sz="2800" dirty="0" err="1" smtClean="0"/>
              <a:t>Wilks</a:t>
            </a:r>
            <a:r>
              <a:rPr lang="en-US" sz="2800" dirty="0" smtClean="0"/>
              <a:t>		Staff rep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247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76200"/>
            <a:ext cx="7772400" cy="1470025"/>
          </a:xfrm>
        </p:spPr>
        <p:txBody>
          <a:bodyPr/>
          <a:lstStyle/>
          <a:p>
            <a:r>
              <a:rPr lang="en-US" dirty="0" smtClean="0"/>
              <a:t>Changes to Current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" y="1371600"/>
            <a:ext cx="8839200" cy="5334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Plan 1 Removed</a:t>
            </a:r>
          </a:p>
          <a:p>
            <a:r>
              <a:rPr lang="en-US" sz="2400" dirty="0" smtClean="0"/>
              <a:t>Current users automatically enrolled in Plan2. If prefer Plan 3, will need to sign up for it.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3500" dirty="0" smtClean="0"/>
              <a:t>8% increase in both remaining plans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3400" dirty="0" smtClean="0"/>
              <a:t>Max out of Pocket increased to Federal Max </a:t>
            </a:r>
          </a:p>
          <a:p>
            <a:r>
              <a:rPr lang="en-US" sz="2400" dirty="0" smtClean="0"/>
              <a:t>$6,600 Individual		$13,200 Family</a:t>
            </a:r>
          </a:p>
          <a:p>
            <a:endParaRPr lang="en-US" sz="2400" dirty="0"/>
          </a:p>
          <a:p>
            <a:r>
              <a:rPr lang="en-US" sz="3400" dirty="0" smtClean="0"/>
              <a:t>Separate out of pocket Max for prescription Drug co-pays</a:t>
            </a:r>
          </a:p>
          <a:p>
            <a:r>
              <a:rPr lang="en-US" sz="2600" dirty="0" smtClean="0"/>
              <a:t>$3,000 Individual		$6,000 Family</a:t>
            </a:r>
          </a:p>
          <a:p>
            <a:r>
              <a:rPr lang="en-US" sz="2600" dirty="0" smtClean="0"/>
              <a:t>Prescription Drug co-pays count towards out of pocket expenses</a:t>
            </a:r>
          </a:p>
          <a:p>
            <a:endParaRPr lang="en-US" sz="3400" dirty="0" smtClean="0"/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57565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85800"/>
            <a:ext cx="769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Changes to the NMT v Employee contribution</a:t>
            </a:r>
          </a:p>
          <a:p>
            <a:endParaRPr lang="en-US" dirty="0"/>
          </a:p>
          <a:p>
            <a:r>
              <a:rPr lang="en-US" dirty="0" smtClean="0"/>
              <a:t>Salary Bracket			NMT		Employee</a:t>
            </a:r>
          </a:p>
          <a:p>
            <a:r>
              <a:rPr lang="en-US" dirty="0" smtClean="0"/>
              <a:t>$15,000-$19,999			80% (70%)	20% (30%)</a:t>
            </a:r>
          </a:p>
          <a:p>
            <a:endParaRPr lang="en-US" dirty="0"/>
          </a:p>
          <a:p>
            <a:r>
              <a:rPr lang="en-US" dirty="0" smtClean="0"/>
              <a:t>$20,000-$24,999			70%  (65%)	30%  (35%)</a:t>
            </a:r>
          </a:p>
          <a:p>
            <a:endParaRPr lang="en-US" dirty="0"/>
          </a:p>
          <a:p>
            <a:r>
              <a:rPr lang="en-US" dirty="0" smtClean="0"/>
              <a:t>$25,000 and greater		60%  (60%)	40%   (40%)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45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5334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Wellness Health Evaluations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600200"/>
            <a:ext cx="792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Tomorrow Nov 5</a:t>
            </a:r>
            <a:r>
              <a:rPr lang="en-US" baseline="30000" dirty="0" smtClean="0"/>
              <a:t>th</a:t>
            </a:r>
            <a:r>
              <a:rPr lang="en-US" dirty="0" smtClean="0"/>
              <a:t> Last day to register for a blood test at NM Tech</a:t>
            </a:r>
          </a:p>
          <a:p>
            <a:endParaRPr lang="en-US" dirty="0"/>
          </a:p>
          <a:p>
            <a:r>
              <a:rPr lang="en-US" dirty="0" smtClean="0"/>
              <a:t>Nov 12</a:t>
            </a:r>
            <a:r>
              <a:rPr lang="en-US" baseline="30000" dirty="0" smtClean="0"/>
              <a:t>th</a:t>
            </a:r>
            <a:r>
              <a:rPr lang="en-US" dirty="0" smtClean="0"/>
              <a:t> to register for test at Tech Building in Albuquerque</a:t>
            </a:r>
          </a:p>
          <a:p>
            <a:endParaRPr lang="en-US" dirty="0"/>
          </a:p>
          <a:p>
            <a:r>
              <a:rPr lang="en-US" dirty="0" smtClean="0"/>
              <a:t>If you can’t make these times you can go online to </a:t>
            </a:r>
            <a:r>
              <a:rPr lang="en-US" dirty="0" err="1" smtClean="0"/>
              <a:t>Meritain</a:t>
            </a:r>
            <a:r>
              <a:rPr lang="en-US" dirty="0" smtClean="0"/>
              <a:t> (myinteractivehealth.com) and schedule </a:t>
            </a:r>
            <a:r>
              <a:rPr lang="en-US" smtClean="0"/>
              <a:t>a test at </a:t>
            </a:r>
            <a:r>
              <a:rPr lang="en-US" dirty="0" smtClean="0"/>
              <a:t>an approved lab.</a:t>
            </a:r>
          </a:p>
          <a:p>
            <a:r>
              <a:rPr lang="en-US" dirty="0" smtClean="0"/>
              <a:t>Deadline is Nov 21 and the test no later than Dec 5th</a:t>
            </a:r>
          </a:p>
          <a:p>
            <a:endParaRPr lang="en-US" dirty="0"/>
          </a:p>
          <a:p>
            <a:r>
              <a:rPr lang="en-US" dirty="0" smtClean="0"/>
              <a:t>Participation results in $250.00 credit per person on the plan deductible for calendar year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606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385952"/>
              </p:ext>
            </p:extLst>
          </p:nvPr>
        </p:nvGraphicFramePr>
        <p:xfrm>
          <a:off x="1143000" y="762000"/>
          <a:ext cx="6934200" cy="5910798"/>
        </p:xfrm>
        <a:graphic>
          <a:graphicData uri="http://schemas.openxmlformats.org/drawingml/2006/table">
            <a:tbl>
              <a:tblPr/>
              <a:tblGrid>
                <a:gridCol w="3396631"/>
                <a:gridCol w="2607371"/>
                <a:gridCol w="930198"/>
              </a:tblGrid>
              <a:tr h="154719"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effectLst/>
                          <a:latin typeface="Arial"/>
                        </a:rPr>
                        <a:t>Benefit 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effectLst/>
                          <a:latin typeface="Arial"/>
                        </a:rPr>
                        <a:t>Time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effectLst/>
                          <a:latin typeface="Arial"/>
                        </a:rPr>
                        <a:t>Room 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32">
                <a:tc>
                  <a:txBody>
                    <a:bodyPr/>
                    <a:lstStyle/>
                    <a:p>
                      <a:r>
                        <a:rPr lang="en-US" sz="1300" b="1">
                          <a:effectLst/>
                          <a:latin typeface="Arial"/>
                        </a:rPr>
                        <a:t>Legal Shield</a:t>
                      </a:r>
                      <a:r>
                        <a:rPr lang="en-US" sz="13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               </a:t>
                      </a:r>
                      <a:r>
                        <a:rPr lang="en-US" sz="700" b="1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effectLst/>
                          <a:latin typeface="Arial"/>
                        </a:rPr>
                        <a:t>9:00-</a:t>
                      </a:r>
                      <a:r>
                        <a:rPr lang="en-US" sz="13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9:30 a.m.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effectLst/>
                          <a:latin typeface="Arial"/>
                        </a:rPr>
                        <a:t>B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064">
                <a:tc>
                  <a:txBody>
                    <a:bodyPr/>
                    <a:lstStyle/>
                    <a:p>
                      <a:r>
                        <a:rPr lang="en-US" sz="1300" b="1">
                          <a:effectLst/>
                          <a:latin typeface="Arial"/>
                        </a:rPr>
                        <a:t>New Mexico Educational Retirement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effectLst/>
                          <a:latin typeface="Arial"/>
                        </a:rPr>
                        <a:t> 9:30-10:30 a.m.</a:t>
                      </a:r>
                      <a:endParaRPr lang="en-US" sz="1300">
                        <a:effectLst/>
                      </a:endParaRPr>
                    </a:p>
                    <a:p>
                      <a:pPr algn="ctr"/>
                      <a:r>
                        <a:rPr lang="en-US" sz="1300" b="1">
                          <a:effectLst/>
                          <a:latin typeface="Arial"/>
                        </a:rPr>
                        <a:t> 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effectLst/>
                          <a:latin typeface="Arial"/>
                        </a:rPr>
                        <a:t> </a:t>
                      </a:r>
                      <a:endParaRPr lang="en-US" sz="1300">
                        <a:effectLst/>
                      </a:endParaRPr>
                    </a:p>
                    <a:p>
                      <a:pPr algn="ctr"/>
                      <a:r>
                        <a:rPr lang="en-US" sz="1300" b="1">
                          <a:effectLst/>
                          <a:latin typeface="Arial"/>
                        </a:rPr>
                        <a:t>B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32"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Wells Fargo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effectLst/>
                          <a:latin typeface="Arial"/>
                        </a:rPr>
                        <a:t>10:30-11:00 a.m.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effectLst/>
                          <a:latin typeface="Arial"/>
                        </a:rPr>
                        <a:t> 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064"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Corporate Health Resources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effectLst/>
                          <a:latin typeface="Arial"/>
                        </a:rPr>
                        <a:t>11:00-11:30 a.m.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effectLst/>
                          <a:latin typeface="Arial"/>
                        </a:rPr>
                        <a:t> 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098"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Valic (403b Supplemental Retirement)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effectLst/>
                          <a:latin typeface="Arial"/>
                        </a:rPr>
                        <a:t>  11:30-12:00 noon</a:t>
                      </a:r>
                      <a:endParaRPr lang="en-US" sz="1300">
                        <a:effectLst/>
                      </a:endParaRPr>
                    </a:p>
                    <a:p>
                      <a:pPr algn="ctr"/>
                      <a:r>
                        <a:rPr lang="en-US" sz="1300" b="1">
                          <a:effectLst/>
                          <a:latin typeface="Arial"/>
                        </a:rPr>
                        <a:t> 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effectLst/>
                          <a:latin typeface="Arial"/>
                        </a:rPr>
                        <a:t>B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098">
                <a:tc>
                  <a:txBody>
                    <a:bodyPr/>
                    <a:lstStyle/>
                    <a:p>
                      <a:r>
                        <a:rPr lang="en-US" sz="1300" b="1">
                          <a:effectLst/>
                          <a:latin typeface="Arial"/>
                        </a:rPr>
                        <a:t>Nationwide (457b Supplemental Retirement) 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effectLst/>
                          <a:latin typeface="Arial"/>
                        </a:rPr>
                        <a:t>1:00-1:30 p.m.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effectLst/>
                          <a:latin typeface="Arial"/>
                        </a:rPr>
                        <a:t>B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098">
                <a:tc>
                  <a:txBody>
                    <a:bodyPr/>
                    <a:lstStyle/>
                    <a:p>
                      <a:r>
                        <a:rPr lang="en-US" sz="1300" b="1">
                          <a:effectLst/>
                          <a:latin typeface="Arial"/>
                        </a:rPr>
                        <a:t>TIAA-CREF (403b Supplemental Retirement)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1:30-2:00 p.m.</a:t>
                      </a:r>
                      <a:r>
                        <a:rPr lang="en-US" sz="700" b="1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effectLst/>
                          <a:latin typeface="Arial"/>
                        </a:rPr>
                        <a:t>B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064">
                <a:tc>
                  <a:txBody>
                    <a:bodyPr/>
                    <a:lstStyle/>
                    <a:p>
                      <a:r>
                        <a:rPr lang="en-US" sz="1300" b="1">
                          <a:effectLst/>
                          <a:latin typeface="Arial"/>
                        </a:rPr>
                        <a:t>Lincoln Financial</a:t>
                      </a:r>
                      <a:r>
                        <a:rPr lang="en-US" sz="700">
                          <a:effectLst/>
                          <a:latin typeface="Arial"/>
                        </a:rPr>
                        <a:t> </a:t>
                      </a:r>
                      <a:r>
                        <a:rPr lang="en-US" sz="1300" b="1">
                          <a:effectLst/>
                          <a:latin typeface="Arial"/>
                        </a:rPr>
                        <a:t>(Long Term Disability)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en-US" sz="13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2:00-2:30 p.m.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effectLst/>
                          <a:latin typeface="Arial"/>
                        </a:rPr>
                        <a:t>B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32">
                <a:tc>
                  <a:txBody>
                    <a:bodyPr/>
                    <a:lstStyle/>
                    <a:p>
                      <a:r>
                        <a:rPr lang="en-US" sz="1300" b="1">
                          <a:effectLst/>
                          <a:latin typeface="Arial"/>
                        </a:rPr>
                        <a:t>Social Security    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2:30-4:00 p.m.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effectLst/>
                          <a:latin typeface="Arial"/>
                        </a:rPr>
                        <a:t>B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32">
                <a:tc>
                  <a:txBody>
                    <a:bodyPr/>
                    <a:lstStyle/>
                    <a:p>
                      <a:r>
                        <a:rPr lang="en-US" sz="1300" b="1">
                          <a:effectLst/>
                          <a:latin typeface="Arial"/>
                        </a:rPr>
                        <a:t> </a:t>
                      </a:r>
                      <a:r>
                        <a:rPr lang="en-US" sz="1300" b="1">
                          <a:effectLst/>
                        </a:rPr>
                        <a:t>Washington Federal    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effectLst/>
                        </a:rPr>
                        <a:t>4:00-4:30 p.m.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effectLst/>
                        </a:rPr>
                        <a:t>B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064">
                <a:tc>
                  <a:txBody>
                    <a:bodyPr/>
                    <a:lstStyle/>
                    <a:p>
                      <a:r>
                        <a:rPr lang="en-US" sz="1300" b="1">
                          <a:effectLst/>
                        </a:rPr>
                        <a:t> New Mexico Educators Federal Credit Union    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effectLst/>
                        </a:rPr>
                        <a:t>  4:30-5:00p.m.</a:t>
                      </a:r>
                      <a:endParaRPr lang="en-US" sz="1300">
                        <a:effectLst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5594" marR="65594" marT="32797" marB="327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54288" y="1584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en-US" alt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1524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 Health Care Benefit Providers attending Benefits Fair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361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208</Words>
  <Application>Microsoft Office PowerPoint</Application>
  <PresentationFormat>On-screen Show (4:3)</PresentationFormat>
  <Paragraphs>82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Changes to Current Plan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Benefits Committee</dc:title>
  <dc:creator>Bruce</dc:creator>
  <cp:lastModifiedBy>Bruce</cp:lastModifiedBy>
  <cp:revision>7</cp:revision>
  <dcterms:created xsi:type="dcterms:W3CDTF">2014-11-03T22:25:17Z</dcterms:created>
  <dcterms:modified xsi:type="dcterms:W3CDTF">2014-11-04T22:47:43Z</dcterms:modified>
</cp:coreProperties>
</file>